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6" r:id="rId2"/>
    <p:sldId id="277" r:id="rId3"/>
    <p:sldId id="306" r:id="rId4"/>
    <p:sldId id="283" r:id="rId5"/>
    <p:sldId id="294" r:id="rId6"/>
    <p:sldId id="284" r:id="rId7"/>
    <p:sldId id="278" r:id="rId8"/>
    <p:sldId id="279" r:id="rId9"/>
    <p:sldId id="280" r:id="rId10"/>
    <p:sldId id="295" r:id="rId11"/>
    <p:sldId id="281" r:id="rId12"/>
    <p:sldId id="258" r:id="rId13"/>
    <p:sldId id="296" r:id="rId14"/>
    <p:sldId id="287" r:id="rId15"/>
    <p:sldId id="282" r:id="rId16"/>
    <p:sldId id="259" r:id="rId17"/>
    <p:sldId id="261" r:id="rId18"/>
    <p:sldId id="289" r:id="rId19"/>
    <p:sldId id="290" r:id="rId20"/>
    <p:sldId id="300" r:id="rId21"/>
    <p:sldId id="299" r:id="rId22"/>
    <p:sldId id="292" r:id="rId23"/>
    <p:sldId id="288" r:id="rId24"/>
    <p:sldId id="304" r:id="rId25"/>
    <p:sldId id="301" r:id="rId26"/>
    <p:sldId id="302" r:id="rId27"/>
    <p:sldId id="30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notesViewPr>
    <p:cSldViewPr>
      <p:cViewPr varScale="1">
        <p:scale>
          <a:sx n="66" d="100"/>
          <a:sy n="66" d="100"/>
        </p:scale>
        <p:origin x="-3282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61264216972878"/>
          <c:y val="7.4548702245552684E-2"/>
          <c:w val="0.87254724409449635"/>
          <c:h val="0.74191652852603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'Incident Years'!$A$12</c:f>
              <c:strCache>
                <c:ptCount val="1"/>
                <c:pt idx="0">
                  <c:v>CARA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Years'!$B$12:$M$12</c:f>
              <c:numCache>
                <c:formatCode>General</c:formatCode>
                <c:ptCount val="12"/>
                <c:pt idx="0">
                  <c:v>282</c:v>
                </c:pt>
                <c:pt idx="1">
                  <c:v>325</c:v>
                </c:pt>
                <c:pt idx="2">
                  <c:v>506</c:v>
                </c:pt>
                <c:pt idx="3">
                  <c:v>609</c:v>
                </c:pt>
                <c:pt idx="4">
                  <c:v>679</c:v>
                </c:pt>
                <c:pt idx="5">
                  <c:v>585</c:v>
                </c:pt>
                <c:pt idx="6">
                  <c:v>403</c:v>
                </c:pt>
                <c:pt idx="7">
                  <c:v>189</c:v>
                </c:pt>
                <c:pt idx="8">
                  <c:v>87</c:v>
                </c:pt>
                <c:pt idx="9">
                  <c:v>64</c:v>
                </c:pt>
                <c:pt idx="10">
                  <c:v>46</c:v>
                </c:pt>
                <c:pt idx="11">
                  <c:v>60</c:v>
                </c:pt>
              </c:numCache>
            </c:numRef>
          </c:val>
        </c:ser>
        <c:ser>
          <c:idx val="1"/>
          <c:order val="1"/>
          <c:tx>
            <c:strRef>
              <c:f>'Incident Years'!$A$13</c:f>
              <c:strCache>
                <c:ptCount val="1"/>
                <c:pt idx="0">
                  <c:v>JJC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Years'!$B$13:$M$13</c:f>
              <c:numCache>
                <c:formatCode>General</c:formatCode>
                <c:ptCount val="12"/>
                <c:pt idx="0">
                  <c:v>325</c:v>
                </c:pt>
                <c:pt idx="1">
                  <c:v>615</c:v>
                </c:pt>
                <c:pt idx="2">
                  <c:v>1130</c:v>
                </c:pt>
                <c:pt idx="3">
                  <c:v>1405</c:v>
                </c:pt>
                <c:pt idx="4">
                  <c:v>1691</c:v>
                </c:pt>
                <c:pt idx="5">
                  <c:v>1757</c:v>
                </c:pt>
                <c:pt idx="6">
                  <c:v>1407</c:v>
                </c:pt>
                <c:pt idx="7">
                  <c:v>786</c:v>
                </c:pt>
                <c:pt idx="8">
                  <c:v>331</c:v>
                </c:pt>
                <c:pt idx="9">
                  <c:v>189</c:v>
                </c:pt>
                <c:pt idx="10">
                  <c:v>87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342464"/>
        <c:axId val="167344000"/>
      </c:barChart>
      <c:catAx>
        <c:axId val="16734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en-US"/>
          </a:p>
        </c:txPr>
        <c:crossAx val="167344000"/>
        <c:crosses val="autoZero"/>
        <c:auto val="1"/>
        <c:lblAlgn val="ctr"/>
        <c:lblOffset val="100"/>
        <c:noMultiLvlLbl val="0"/>
      </c:catAx>
      <c:valAx>
        <c:axId val="16734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3424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ayout>
        <c:manualLayout>
          <c:xMode val="edge"/>
          <c:yMode val="edge"/>
          <c:x val="0.72919890448476554"/>
          <c:y val="7.7658417697787779E-2"/>
          <c:w val="0.21098908900049518"/>
          <c:h val="0.25067017203136982"/>
        </c:manualLayout>
      </c:layout>
      <c:overlay val="0"/>
      <c:spPr>
        <a:solidFill>
          <a:schemeClr val="bg1"/>
        </a:solidFill>
        <a:ln>
          <a:solidFill>
            <a:schemeClr val="tx2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8190218E-B924-4452-913B-83C99E26524E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231BD65F-429A-489D-9FE7-8076F57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6B56FC3F-F877-46A6-AEEA-22EA2999FF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17BA2DE3-42B7-47A6-98E2-847A31E02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1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3DB4-7787-4659-AB73-99B6CB2BB6A3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ECD6-8279-4973-B142-59520F864FBE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71B8-0EFC-4336-B44F-EC1BC23EBB8C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7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4AD-B5C8-4984-8A1E-6E23770C5050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12B3-A471-49E3-803B-9A43E79D8ED0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4591-B45F-438F-964E-0847BD340C04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5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79D9-A14B-477C-9225-95E781C39FD7}" type="datetime1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3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17D-669A-4ED8-AAEA-01F8C568A0BD}" type="datetime1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4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EEF-7EC1-4922-99C3-EC901D73B1DA}" type="datetime1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FC8-562C-4DDA-BB47-81F48C23D9E1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D343-6998-4406-ACF9-2519937FCB93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4BBC-9982-414D-AF5D-6562C2F649E1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EB8E-0F4F-491C-9BEA-E7F2FC979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400" dirty="0" smtClean="0"/>
              <a:t>Module A – Background and Responses to Sexual Abuse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Primarily for Seminaries and Also Parts for Parishes and Dioceses</a:t>
            </a:r>
          </a:p>
          <a:p>
            <a:pPr marL="0" indent="0" algn="ctr">
              <a:buNone/>
            </a:pPr>
            <a:endParaRPr lang="en-US" sz="5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A-</a:t>
            </a:r>
            <a:fld id="{DB37EB8E-0F4F-491C-9BEA-E7F2FC979D2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National Patterns of Social Change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48" y="1371600"/>
            <a:ext cx="8479972" cy="838200"/>
          </a:xfrm>
          <a:ln w="28575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During the period under study, the </a:t>
            </a:r>
            <a:r>
              <a:rPr lang="en-US" sz="2600" dirty="0" smtClean="0"/>
              <a:t>U. S. </a:t>
            </a:r>
            <a:r>
              <a:rPr lang="en-US" sz="2600" dirty="0"/>
              <a:t>experienced significant and widespread social change that encompassed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10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90057"/>
            <a:ext cx="4191000" cy="390876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Steady </a:t>
            </a:r>
            <a:r>
              <a:rPr lang="en-US" sz="2400" b="1" dirty="0">
                <a:solidFill>
                  <a:prstClr val="black"/>
                </a:solidFill>
              </a:rPr>
              <a:t>increases</a:t>
            </a:r>
            <a:r>
              <a:rPr lang="en-US" sz="2400" dirty="0">
                <a:solidFill>
                  <a:srgbClr val="C0504D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in attitudes </a:t>
            </a:r>
            <a:r>
              <a:rPr lang="en-US" sz="2400" dirty="0" smtClean="0">
                <a:solidFill>
                  <a:prstClr val="black"/>
                </a:solidFill>
              </a:rPr>
              <a:t>and behaviors </a:t>
            </a:r>
            <a:r>
              <a:rPr lang="en-US" sz="2400" dirty="0">
                <a:solidFill>
                  <a:prstClr val="black"/>
                </a:solidFill>
              </a:rPr>
              <a:t>associated with </a:t>
            </a:r>
            <a:r>
              <a:rPr lang="en-US" sz="2400" b="1" dirty="0">
                <a:solidFill>
                  <a:prstClr val="black"/>
                </a:solidFill>
              </a:rPr>
              <a:t>increased individualism </a:t>
            </a:r>
            <a:r>
              <a:rPr lang="en-US" sz="2400" dirty="0" smtClean="0">
                <a:solidFill>
                  <a:prstClr val="black"/>
                </a:solidFill>
              </a:rPr>
              <a:t>between </a:t>
            </a:r>
            <a:r>
              <a:rPr lang="en-US" sz="2400" dirty="0">
                <a:solidFill>
                  <a:prstClr val="black"/>
                </a:solidFill>
              </a:rPr>
              <a:t>the 1960s and the 1980s </a:t>
            </a:r>
            <a:r>
              <a:rPr lang="en-US" sz="2400" dirty="0" smtClean="0">
                <a:solidFill>
                  <a:prstClr val="black"/>
                </a:solidFill>
              </a:rPr>
              <a:t>– </a:t>
            </a:r>
            <a:r>
              <a:rPr lang="en-US" sz="2400" dirty="0">
                <a:solidFill>
                  <a:prstClr val="black"/>
                </a:solidFill>
              </a:rPr>
              <a:t>resulting in positive increases on </a:t>
            </a:r>
            <a:r>
              <a:rPr lang="en-US" sz="2400" dirty="0" smtClean="0">
                <a:solidFill>
                  <a:prstClr val="black"/>
                </a:solidFill>
              </a:rPr>
              <a:t>creativity and </a:t>
            </a:r>
            <a:r>
              <a:rPr lang="en-US" sz="2400" dirty="0">
                <a:solidFill>
                  <a:prstClr val="black"/>
                </a:solidFill>
              </a:rPr>
              <a:t>productivity, and negative results associated with </a:t>
            </a:r>
            <a:r>
              <a:rPr lang="en-US" sz="2400" dirty="0" smtClean="0">
                <a:solidFill>
                  <a:prstClr val="black"/>
                </a:solidFill>
              </a:rPr>
              <a:t>permissiveness, deviance, and </a:t>
            </a:r>
            <a:r>
              <a:rPr lang="en-US" sz="2400" dirty="0">
                <a:solidFill>
                  <a:prstClr val="black"/>
                </a:solidFill>
              </a:rPr>
              <a:t>harm to others</a:t>
            </a:r>
          </a:p>
          <a:p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382048"/>
            <a:ext cx="3831772" cy="389645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 </a:t>
            </a:r>
            <a:r>
              <a:rPr lang="en-US" sz="2400" dirty="0">
                <a:solidFill>
                  <a:prstClr val="black"/>
                </a:solidFill>
              </a:rPr>
              <a:t>sharp reaction in the 1980s and 1990s to increases in crime and an </a:t>
            </a:r>
            <a:r>
              <a:rPr lang="en-US" sz="2400" b="1" dirty="0">
                <a:solidFill>
                  <a:prstClr val="black"/>
                </a:solidFill>
              </a:rPr>
              <a:t>increased understanding of the harms </a:t>
            </a:r>
            <a:r>
              <a:rPr lang="en-US" sz="2400" dirty="0">
                <a:solidFill>
                  <a:prstClr val="black"/>
                </a:solidFill>
              </a:rPr>
              <a:t>of teenage parenthood, domestic violence, and abuse of children, followed by decreases in these </a:t>
            </a:r>
            <a:r>
              <a:rPr lang="en-US" sz="2400" dirty="0" smtClean="0">
                <a:solidFill>
                  <a:prstClr val="black"/>
                </a:solidFill>
              </a:rPr>
              <a:t>behaviors</a:t>
            </a:r>
            <a:endParaRPr lang="en-US" sz="800" dirty="0">
              <a:solidFill>
                <a:prstClr val="black"/>
              </a:solidFill>
            </a:endParaRPr>
          </a:p>
          <a:p>
            <a:pPr marL="0" lvl="1">
              <a:spcBef>
                <a:spcPct val="20000"/>
              </a:spcBef>
            </a:pPr>
            <a:endParaRPr lang="en-US" sz="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17171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Distribution of Abuse – Incidence</a:t>
            </a:r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7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(Count of abuse incidents, JJC &amp; CARA, 1950-2002, 2004-2008)</a:t>
            </a:r>
            <a:endParaRPr lang="en-US" sz="27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436356"/>
              </p:ext>
            </p:extLst>
          </p:nvPr>
        </p:nvGraphicFramePr>
        <p:xfrm>
          <a:off x="-5080" y="17526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439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Priests Who Have Allegations</a:t>
            </a:r>
            <a:br>
              <a:rPr lang="en-US" sz="3600" b="1" dirty="0" smtClean="0"/>
            </a:br>
            <a:r>
              <a:rPr lang="en-US" sz="3600" b="1" dirty="0" smtClean="0"/>
              <a:t>of Sexual Abuse </a:t>
            </a:r>
            <a:r>
              <a:rPr lang="en-US" sz="3600" b="1" dirty="0"/>
              <a:t>a</a:t>
            </a:r>
            <a:r>
              <a:rPr lang="en-US" sz="3600" b="1" dirty="0" smtClean="0"/>
              <a:t>gainst Them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majority of priests with allegations of abuse</a:t>
            </a:r>
            <a:r>
              <a:rPr lang="en-US" dirty="0"/>
              <a:t> from 1950-2002 </a:t>
            </a:r>
            <a:r>
              <a:rPr lang="en-US" b="1" dirty="0"/>
              <a:t>were ordained between the 1950s and </a:t>
            </a:r>
            <a:r>
              <a:rPr lang="en-US" b="1" dirty="0" smtClean="0"/>
              <a:t>1970s</a:t>
            </a:r>
          </a:p>
          <a:p>
            <a:pPr marL="457200" lvl="0" indent="-457200"/>
            <a:r>
              <a:rPr lang="en-US" dirty="0" smtClean="0"/>
              <a:t>The </a:t>
            </a:r>
            <a:r>
              <a:rPr lang="en-US" dirty="0"/>
              <a:t>majority of </a:t>
            </a:r>
            <a:r>
              <a:rPr lang="en-US" dirty="0" smtClean="0"/>
              <a:t>those </a:t>
            </a:r>
            <a:r>
              <a:rPr lang="en-US" dirty="0"/>
              <a:t>with allegations </a:t>
            </a:r>
            <a:r>
              <a:rPr lang="en-US" dirty="0" smtClean="0"/>
              <a:t>against them are </a:t>
            </a:r>
            <a:r>
              <a:rPr lang="en-US" b="1" dirty="0" smtClean="0"/>
              <a:t>diocesan</a:t>
            </a:r>
            <a:r>
              <a:rPr lang="en-US" dirty="0" smtClean="0"/>
              <a:t> </a:t>
            </a:r>
            <a:r>
              <a:rPr lang="en-US" b="1" dirty="0" smtClean="0"/>
              <a:t>priests</a:t>
            </a:r>
          </a:p>
          <a:p>
            <a:pPr marL="457200" lvl="0" indent="-457200"/>
            <a:r>
              <a:rPr lang="en-US" b="1" dirty="0" smtClean="0"/>
              <a:t>Religious </a:t>
            </a:r>
            <a:r>
              <a:rPr lang="en-US" b="1" dirty="0"/>
              <a:t>priests have slightly more than half as many </a:t>
            </a:r>
            <a:r>
              <a:rPr lang="en-US" b="1" dirty="0" smtClean="0"/>
              <a:t>allegations</a:t>
            </a:r>
            <a:r>
              <a:rPr lang="en-US" dirty="0" smtClean="0"/>
              <a:t>; fewer </a:t>
            </a:r>
            <a:r>
              <a:rPr lang="en-US" dirty="0"/>
              <a:t>religious have multiple allegations or “severe” </a:t>
            </a:r>
            <a:r>
              <a:rPr lang="en-US" dirty="0" smtClean="0"/>
              <a:t>offenses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887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30" y="228600"/>
            <a:ext cx="8229600" cy="7620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Decline in Incidence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066800"/>
            <a:ext cx="8229600" cy="1752600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/>
              <a:t>The peak numbers </a:t>
            </a:r>
            <a:r>
              <a:rPr lang="en-US" sz="2800" dirty="0" smtClean="0"/>
              <a:t>of abuse cases precede </a:t>
            </a:r>
            <a:r>
              <a:rPr lang="en-US" sz="2800" dirty="0"/>
              <a:t>the </a:t>
            </a:r>
            <a:r>
              <a:rPr lang="en-US" sz="2800" dirty="0" err="1"/>
              <a:t>Gauthe</a:t>
            </a:r>
            <a:r>
              <a:rPr lang="en-US" sz="2800" dirty="0"/>
              <a:t> scandal and actions by the Church; </a:t>
            </a:r>
            <a:r>
              <a:rPr lang="en-US" sz="2800" dirty="0" smtClean="0"/>
              <a:t>they match </a:t>
            </a:r>
            <a:r>
              <a:rPr lang="en-US" sz="2800" dirty="0"/>
              <a:t>other indications of social stress on those in Catholic ministry, </a:t>
            </a:r>
            <a:r>
              <a:rPr lang="en-US" sz="2800" dirty="0" smtClean="0"/>
              <a:t>e.g., many resignations took place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9920" y="6293803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A-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659" y="3048000"/>
            <a:ext cx="4191000" cy="187743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prstClr val="black"/>
                </a:solidFill>
              </a:rPr>
              <a:t>The 1970s is the decade of greatest incidence and also the decade of universal statutory change</a:t>
            </a:r>
          </a:p>
          <a:p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4724399" y="3048000"/>
            <a:ext cx="4093029" cy="187743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prstClr val="black"/>
                </a:solidFill>
              </a:rPr>
              <a:t>After </a:t>
            </a:r>
            <a:r>
              <a:rPr lang="en-US" sz="2700" dirty="0">
                <a:solidFill>
                  <a:prstClr val="black"/>
                </a:solidFill>
              </a:rPr>
              <a:t>1985, publicity and church action </a:t>
            </a:r>
            <a:r>
              <a:rPr lang="en-US" sz="2700" dirty="0" smtClean="0">
                <a:solidFill>
                  <a:prstClr val="black"/>
                </a:solidFill>
              </a:rPr>
              <a:t>increased awareness and </a:t>
            </a:r>
            <a:r>
              <a:rPr lang="en-US" sz="2700" dirty="0">
                <a:solidFill>
                  <a:prstClr val="black"/>
                </a:solidFill>
              </a:rPr>
              <a:t>numbers </a:t>
            </a:r>
            <a:r>
              <a:rPr lang="en-US" sz="2700" dirty="0" smtClean="0">
                <a:solidFill>
                  <a:prstClr val="black"/>
                </a:solidFill>
              </a:rPr>
              <a:t>decline </a:t>
            </a:r>
            <a:r>
              <a:rPr lang="en-US" sz="2700" dirty="0">
                <a:solidFill>
                  <a:prstClr val="black"/>
                </a:solidFill>
              </a:rPr>
              <a:t>rapidly</a:t>
            </a:r>
          </a:p>
          <a:p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849630" y="5181600"/>
            <a:ext cx="74676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000" i="1" dirty="0" smtClean="0">
                <a:solidFill>
                  <a:prstClr val="black"/>
                </a:solidFill>
              </a:rPr>
              <a:t>The influence </a:t>
            </a:r>
            <a:r>
              <a:rPr lang="en-US" sz="3000" i="1" dirty="0">
                <a:solidFill>
                  <a:prstClr val="black"/>
                </a:solidFill>
              </a:rPr>
              <a:t>of statutory change is difficult to disaggregate from social forces and growing </a:t>
            </a:r>
            <a:r>
              <a:rPr lang="en-US" sz="3000" i="1" dirty="0" smtClean="0">
                <a:solidFill>
                  <a:prstClr val="black"/>
                </a:solidFill>
              </a:rPr>
              <a:t>public </a:t>
            </a:r>
            <a:r>
              <a:rPr lang="en-US" sz="3000" i="1" dirty="0">
                <a:solidFill>
                  <a:prstClr val="black"/>
                </a:solidFill>
              </a:rPr>
              <a:t>understanding of domestic </a:t>
            </a:r>
            <a:r>
              <a:rPr lang="en-US" sz="3000" i="1" dirty="0" smtClean="0">
                <a:solidFill>
                  <a:prstClr val="black"/>
                </a:solidFill>
              </a:rPr>
              <a:t>abuse.</a:t>
            </a:r>
            <a:endParaRPr lang="en-US" sz="3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Mainstream Seminary Formation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400" b="1" dirty="0" smtClean="0"/>
              <a:t>Major Seminary Education</a:t>
            </a:r>
          </a:p>
          <a:p>
            <a:pPr lvl="0"/>
            <a:r>
              <a:rPr lang="en-US" sz="2400" dirty="0" smtClean="0"/>
              <a:t>Diocesan </a:t>
            </a:r>
            <a:r>
              <a:rPr lang="en-US" sz="2400" dirty="0"/>
              <a:t>priests who would later abuse were </a:t>
            </a:r>
            <a:r>
              <a:rPr lang="en-US" sz="2400" dirty="0" smtClean="0"/>
              <a:t>trained predominantly in </a:t>
            </a:r>
            <a:r>
              <a:rPr lang="en-US" sz="2400" dirty="0"/>
              <a:t>major U.S. theological </a:t>
            </a:r>
            <a:r>
              <a:rPr lang="en-US" sz="2400" dirty="0" smtClean="0"/>
              <a:t>seminaries</a:t>
            </a:r>
            <a:endParaRPr lang="en-US" sz="2400" dirty="0"/>
          </a:p>
          <a:p>
            <a:pPr lvl="0"/>
            <a:r>
              <a:rPr lang="en-US" sz="2400" dirty="0"/>
              <a:t>Almost all major seminaries graduated priests who would later abuse </a:t>
            </a:r>
            <a:r>
              <a:rPr lang="en-US" sz="2400" dirty="0" smtClean="0"/>
              <a:t>minors, but the numbers varied significantly from one seminary to another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2600" b="1" dirty="0" smtClean="0">
                <a:solidFill>
                  <a:prstClr val="black"/>
                </a:solidFill>
              </a:rPr>
              <a:t>Minor Seminaries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Priests </a:t>
            </a:r>
            <a:r>
              <a:rPr lang="en-US" sz="2600" dirty="0">
                <a:solidFill>
                  <a:prstClr val="black"/>
                </a:solidFill>
              </a:rPr>
              <a:t>who began in minor seminary are not more likely to later </a:t>
            </a:r>
            <a:r>
              <a:rPr lang="en-US" sz="2600" dirty="0" smtClean="0">
                <a:solidFill>
                  <a:prstClr val="black"/>
                </a:solidFill>
              </a:rPr>
              <a:t>abuse</a:t>
            </a:r>
          </a:p>
          <a:p>
            <a:pPr marL="0" lvl="0" indent="0">
              <a:buNone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2600" b="1" dirty="0" smtClean="0">
                <a:solidFill>
                  <a:prstClr val="black"/>
                </a:solidFill>
              </a:rPr>
              <a:t>Seminary Program Changes</a:t>
            </a:r>
            <a:endParaRPr lang="en-US" sz="2600" b="1" dirty="0">
              <a:solidFill>
                <a:prstClr val="black"/>
              </a:solidFill>
            </a:endParaRP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Administrators and faculty evaluated seminary education over this period of time (1980s to the present) and introduced significant changes in programs of human 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635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Sexual Abuse and Civil Authorities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43400"/>
          </a:xfrm>
        </p:spPr>
        <p:txBody>
          <a:bodyPr>
            <a:normAutofit fontScale="85000" lnSpcReduction="20000"/>
          </a:bodyPr>
          <a:lstStyle/>
          <a:p>
            <a:pPr marL="457200" lvl="0" indent="-457200"/>
            <a:r>
              <a:rPr lang="en-US" sz="3600" dirty="0" smtClean="0"/>
              <a:t>Until recently few incidents of abuse by priests </a:t>
            </a:r>
            <a:r>
              <a:rPr lang="en-US" sz="3600" dirty="0"/>
              <a:t>were reported to the </a:t>
            </a:r>
            <a:r>
              <a:rPr lang="en-US" sz="3600" dirty="0" smtClean="0"/>
              <a:t>police</a:t>
            </a:r>
          </a:p>
          <a:p>
            <a:pPr marL="0" lvl="0" indent="0">
              <a:buNone/>
            </a:pPr>
            <a:endParaRPr lang="en-US" sz="1000" dirty="0" smtClean="0"/>
          </a:p>
          <a:p>
            <a:pPr marL="457200" lvl="0" indent="-457200"/>
            <a:r>
              <a:rPr lang="en-US" sz="3600" dirty="0" smtClean="0"/>
              <a:t>Only one-third </a:t>
            </a:r>
            <a:r>
              <a:rPr lang="en-US" sz="3600" dirty="0"/>
              <a:t>of </a:t>
            </a:r>
            <a:r>
              <a:rPr lang="en-US" sz="3600" dirty="0" smtClean="0"/>
              <a:t>those priests who were reported to the police were </a:t>
            </a:r>
            <a:r>
              <a:rPr lang="en-US" sz="3600" dirty="0"/>
              <a:t>charged with a </a:t>
            </a:r>
            <a:r>
              <a:rPr lang="en-US" sz="3600" dirty="0" smtClean="0"/>
              <a:t>crime because many cases were made known decades later</a:t>
            </a:r>
          </a:p>
          <a:p>
            <a:pPr marL="0" lvl="0" indent="0">
              <a:buNone/>
            </a:pPr>
            <a:endParaRPr lang="en-US" sz="1000" dirty="0" smtClean="0"/>
          </a:p>
          <a:p>
            <a:pPr marL="457200" lvl="0" indent="-457200"/>
            <a:r>
              <a:rPr lang="en-US" sz="3600" dirty="0"/>
              <a:t>O</a:t>
            </a:r>
            <a:r>
              <a:rPr lang="en-US" sz="3600" dirty="0" smtClean="0"/>
              <a:t>nly </a:t>
            </a:r>
            <a:r>
              <a:rPr lang="en-US" sz="3600" dirty="0"/>
              <a:t>3% of all priests with allegations served prison </a:t>
            </a:r>
            <a:r>
              <a:rPr lang="en-US" sz="3600" dirty="0" smtClean="0"/>
              <a:t>sentences and prosecution was not possible since the statute of limitations had expired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295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493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National Patterns of Accusations:</a:t>
            </a:r>
            <a:br>
              <a:rPr lang="en-US" sz="3600" b="1" dirty="0" smtClean="0"/>
            </a:br>
            <a:r>
              <a:rPr lang="en-US" sz="3600" b="1" dirty="0" smtClean="0"/>
              <a:t>Extent of the Problem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457200" lvl="0" indent="-457200"/>
            <a:r>
              <a:rPr lang="en-US" b="1" dirty="0"/>
              <a:t>M</a:t>
            </a:r>
            <a:r>
              <a:rPr lang="en-US" b="1" dirty="0" smtClean="0"/>
              <a:t>ost </a:t>
            </a:r>
            <a:r>
              <a:rPr lang="en-US" b="1" dirty="0"/>
              <a:t>accusations </a:t>
            </a:r>
            <a:r>
              <a:rPr lang="en-US" dirty="0"/>
              <a:t>of priests abusing children were </a:t>
            </a:r>
            <a:r>
              <a:rPr lang="en-US" b="1" dirty="0"/>
              <a:t>unknown </a:t>
            </a:r>
            <a:r>
              <a:rPr lang="en-US" dirty="0"/>
              <a:t>to civil authorities </a:t>
            </a:r>
            <a:r>
              <a:rPr lang="en-US" dirty="0" smtClean="0"/>
              <a:t>before 2002; one-third of all accusations were reported to church authorities in 2002</a:t>
            </a:r>
          </a:p>
          <a:p>
            <a:pPr marL="457200" lvl="0" indent="-457200">
              <a:buNone/>
            </a:pPr>
            <a:endParaRPr lang="en-US" sz="800" dirty="0"/>
          </a:p>
          <a:p>
            <a:pPr marL="457200" lvl="0" indent="-457200"/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/>
              <a:t>1950 and 1985, the total number of incidents of sexual abuse of children </a:t>
            </a:r>
            <a:r>
              <a:rPr lang="en-US" b="1" dirty="0"/>
              <a:t>reported</a:t>
            </a:r>
            <a:r>
              <a:rPr lang="en-US" dirty="0"/>
              <a:t> to Catholic dioceses was </a:t>
            </a:r>
            <a:r>
              <a:rPr lang="en-US" dirty="0" smtClean="0"/>
              <a:t>810</a:t>
            </a:r>
          </a:p>
          <a:p>
            <a:pPr marL="457200" lvl="0" indent="-457200">
              <a:buNone/>
            </a:pPr>
            <a:endParaRPr lang="en-US" sz="800" dirty="0"/>
          </a:p>
          <a:p>
            <a:pPr marL="457200" lvl="0" indent="-45720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total reported (by 2010) </a:t>
            </a:r>
            <a:r>
              <a:rPr lang="en-US" b="1" dirty="0"/>
              <a:t>to have occurred </a:t>
            </a:r>
            <a:r>
              <a:rPr lang="en-US" dirty="0" smtClean="0"/>
              <a:t>between 1950 and 1985 </a:t>
            </a:r>
            <a:r>
              <a:rPr lang="en-US" dirty="0"/>
              <a:t>exceeds 11,000  (11,719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86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Reports and Response, mid-1990s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40"/>
            <a:ext cx="8534400" cy="3124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600" b="1" dirty="0"/>
              <a:t>Total Reports, 1990 to 1998 = 3,754 </a:t>
            </a:r>
          </a:p>
          <a:p>
            <a:pPr marL="457200" indent="-457200"/>
            <a:r>
              <a:rPr lang="en-US" sz="2600" dirty="0"/>
              <a:t>Almost all dioceses received reports in this </a:t>
            </a:r>
            <a:r>
              <a:rPr lang="en-US" sz="2600" dirty="0" smtClean="0"/>
              <a:t>period</a:t>
            </a:r>
          </a:p>
          <a:p>
            <a:pPr marL="0" indent="0">
              <a:buNone/>
            </a:pPr>
            <a:r>
              <a:rPr lang="en-US" sz="2600" dirty="0" smtClean="0"/>
              <a:t>     - 75</a:t>
            </a:r>
            <a:r>
              <a:rPr lang="en-US" sz="2600" dirty="0"/>
              <a:t>% of incidents </a:t>
            </a:r>
            <a:r>
              <a:rPr lang="en-US" sz="2600" dirty="0" smtClean="0"/>
              <a:t>were reported </a:t>
            </a:r>
            <a:r>
              <a:rPr lang="en-US" sz="2600" dirty="0"/>
              <a:t>by victim or attorney </a:t>
            </a:r>
          </a:p>
          <a:p>
            <a:pPr marL="0" indent="0">
              <a:buNone/>
            </a:pPr>
            <a:r>
              <a:rPr lang="en-US" sz="2600" dirty="0" smtClean="0"/>
              <a:t>     - 60</a:t>
            </a:r>
            <a:r>
              <a:rPr lang="en-US" sz="2600" dirty="0"/>
              <a:t>% </a:t>
            </a:r>
            <a:r>
              <a:rPr lang="en-US" sz="2600" dirty="0" smtClean="0"/>
              <a:t>were reported </a:t>
            </a:r>
            <a:r>
              <a:rPr lang="en-US" sz="2600" dirty="0"/>
              <a:t>to diocese, 9% by legal filing </a:t>
            </a:r>
          </a:p>
          <a:p>
            <a:pPr marL="0" indent="0">
              <a:buNone/>
            </a:pPr>
            <a:r>
              <a:rPr lang="en-US" sz="2600" dirty="0" smtClean="0"/>
              <a:t>     - 9</a:t>
            </a:r>
            <a:r>
              <a:rPr lang="en-US" sz="2600" dirty="0"/>
              <a:t>% </a:t>
            </a:r>
            <a:r>
              <a:rPr lang="en-US" sz="2600" dirty="0" smtClean="0"/>
              <a:t>were reported </a:t>
            </a:r>
            <a:r>
              <a:rPr lang="en-US" sz="2600" dirty="0"/>
              <a:t>within two </a:t>
            </a:r>
            <a:r>
              <a:rPr lang="en-US" sz="2600" dirty="0" smtClean="0"/>
              <a:t>years of </a:t>
            </a:r>
            <a:r>
              <a:rPr lang="en-US" sz="2600" dirty="0"/>
              <a:t>the </a:t>
            </a:r>
            <a:r>
              <a:rPr lang="en-US" sz="2600" dirty="0" smtClean="0"/>
              <a:t>incident, or less</a:t>
            </a:r>
          </a:p>
          <a:p>
            <a:pPr marL="0" indent="0">
              <a:buNone/>
            </a:pPr>
            <a:r>
              <a:rPr lang="en-US" sz="2600" dirty="0" smtClean="0"/>
              <a:t>     </a:t>
            </a:r>
            <a:r>
              <a:rPr lang="en-US" sz="2600" b="1" dirty="0" smtClean="0"/>
              <a:t>- 50</a:t>
            </a:r>
            <a:r>
              <a:rPr lang="en-US" sz="2600" b="1" dirty="0"/>
              <a:t>% reported 20 years or more after the </a:t>
            </a:r>
            <a:r>
              <a:rPr lang="en-US" sz="2600" b="1" dirty="0" smtClean="0"/>
              <a:t>incident</a:t>
            </a:r>
          </a:p>
          <a:p>
            <a:pPr marL="0" indent="0">
              <a:buNone/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17</a:t>
            </a:fld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511040"/>
            <a:ext cx="7162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Reports </a:t>
            </a:r>
            <a:r>
              <a:rPr lang="en-US" sz="2800" i="1" dirty="0"/>
              <a:t>of abuse are now being made by adults many of whom are represented by lawyers and who are reporting abuse that took place many years </a:t>
            </a:r>
            <a:r>
              <a:rPr lang="en-US" sz="2800" i="1" dirty="0" smtClean="0"/>
              <a:t>earlier.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657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Nature and Scope:</a:t>
            </a:r>
            <a:br>
              <a:rPr lang="en-US" sz="4000" b="1" dirty="0" smtClean="0"/>
            </a:br>
            <a:r>
              <a:rPr lang="en-US" sz="4000" b="1" dirty="0" smtClean="0"/>
              <a:t>Reports of Abuse, by Year Reported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18</a:t>
            </a:fld>
            <a:endParaRPr lang="en-US" sz="1600" b="1" dirty="0"/>
          </a:p>
        </p:txBody>
      </p:sp>
      <p:pic>
        <p:nvPicPr>
          <p:cNvPr id="5" name="Content Placeholder 4" descr="Fig 1.2-300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50509"/>
            <a:ext cx="8458200" cy="4558744"/>
          </a:xfrm>
        </p:spPr>
      </p:pic>
    </p:spTree>
    <p:extLst>
      <p:ext uri="{BB962C8B-B14F-4D97-AF65-F5344CB8AC3E}">
        <p14:creationId xmlns:p14="http://schemas.microsoft.com/office/powerpoint/2010/main" val="42107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7159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Development of the Five Principles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3810000" cy="5181600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1985 – 1995: The issue of sexual abuse is </a:t>
            </a:r>
            <a:r>
              <a:rPr lang="en-US" sz="2400" b="1" dirty="0"/>
              <a:t>discussed </a:t>
            </a:r>
            <a:r>
              <a:rPr lang="en-US" sz="2400" b="1" dirty="0" smtClean="0"/>
              <a:t>annually </a:t>
            </a:r>
            <a:r>
              <a:rPr lang="en-US" sz="2400" dirty="0" smtClean="0"/>
              <a:t>at meetings </a:t>
            </a:r>
            <a:r>
              <a:rPr lang="en-US" sz="2400" dirty="0"/>
              <a:t>of the bishops; expert </a:t>
            </a:r>
            <a:r>
              <a:rPr lang="en-US" sz="2400" dirty="0" smtClean="0"/>
              <a:t>presentations given</a:t>
            </a:r>
          </a:p>
          <a:p>
            <a:r>
              <a:rPr lang="en-US" sz="2400" dirty="0" smtClean="0"/>
              <a:t>Leadership </a:t>
            </a:r>
            <a:r>
              <a:rPr lang="en-US" sz="2400" dirty="0"/>
              <a:t>from Cardinal </a:t>
            </a:r>
            <a:r>
              <a:rPr lang="en-US" sz="2400" dirty="0" err="1"/>
              <a:t>Bernardin</a:t>
            </a:r>
            <a:r>
              <a:rPr lang="en-US" sz="2400" dirty="0"/>
              <a:t>, Archdiocese of Chicago, importance of lay </a:t>
            </a:r>
            <a:r>
              <a:rPr lang="en-US" sz="2400" b="1" dirty="0"/>
              <a:t>review boards </a:t>
            </a:r>
            <a:r>
              <a:rPr lang="en-US" sz="2400" dirty="0" smtClean="0"/>
              <a:t>stressed</a:t>
            </a:r>
            <a:endParaRPr lang="en-US" sz="2400" dirty="0"/>
          </a:p>
          <a:p>
            <a:r>
              <a:rPr lang="en-US" sz="2400" dirty="0"/>
              <a:t>Work of the </a:t>
            </a:r>
            <a:r>
              <a:rPr lang="en-US" sz="2400" dirty="0" smtClean="0"/>
              <a:t>Ad Hoc Committee resulted in  </a:t>
            </a:r>
            <a:r>
              <a:rPr lang="en-US" sz="2400" b="1" dirty="0"/>
              <a:t>publication of </a:t>
            </a:r>
            <a:r>
              <a:rPr lang="en-US" sz="2400" b="1" i="1" dirty="0"/>
              <a:t>Restoring </a:t>
            </a:r>
            <a:r>
              <a:rPr lang="en-US" sz="2400" b="1" i="1" dirty="0" smtClean="0"/>
              <a:t>Trust </a:t>
            </a:r>
            <a:r>
              <a:rPr lang="en-US" sz="2400" dirty="0" smtClean="0"/>
              <a:t>and other changes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219200"/>
            <a:ext cx="4495800" cy="5181600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Use of </a:t>
            </a:r>
            <a:r>
              <a:rPr lang="en-US" sz="2400" b="1" dirty="0">
                <a:solidFill>
                  <a:prstClr val="black"/>
                </a:solidFill>
              </a:rPr>
              <a:t>treatment </a:t>
            </a:r>
            <a:r>
              <a:rPr lang="en-US" sz="2400" b="1" dirty="0" smtClean="0">
                <a:solidFill>
                  <a:prstClr val="black"/>
                </a:solidFill>
              </a:rPr>
              <a:t>continues</a:t>
            </a:r>
            <a:r>
              <a:rPr lang="en-US" sz="2400" dirty="0" smtClean="0">
                <a:solidFill>
                  <a:prstClr val="black"/>
                </a:solidFill>
              </a:rPr>
              <a:t>, with extensive </a:t>
            </a:r>
            <a:r>
              <a:rPr lang="en-US" sz="2400" dirty="0">
                <a:solidFill>
                  <a:prstClr val="black"/>
                </a:solidFill>
              </a:rPr>
              <a:t>communication with treatment centers 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prstClr val="black"/>
                </a:solidFill>
              </a:rPr>
              <a:t>surveys of treatment </a:t>
            </a:r>
            <a:r>
              <a:rPr lang="en-US" sz="2400" dirty="0" smtClean="0">
                <a:solidFill>
                  <a:prstClr val="black"/>
                </a:solidFill>
              </a:rPr>
              <a:t>centers; </a:t>
            </a:r>
            <a:r>
              <a:rPr lang="en-US" sz="2400" dirty="0">
                <a:solidFill>
                  <a:prstClr val="black"/>
                </a:solidFill>
              </a:rPr>
              <a:t>reports to dioceses </a:t>
            </a:r>
            <a:r>
              <a:rPr lang="en-US" sz="2400" dirty="0" smtClean="0">
                <a:solidFill>
                  <a:prstClr val="black"/>
                </a:solidFill>
              </a:rPr>
              <a:t>on </a:t>
            </a:r>
            <a:r>
              <a:rPr lang="en-US" sz="2400" dirty="0">
                <a:solidFill>
                  <a:prstClr val="black"/>
                </a:solidFill>
              </a:rPr>
              <a:t>priests </a:t>
            </a:r>
            <a:r>
              <a:rPr lang="en-US" sz="2400" dirty="0" smtClean="0">
                <a:solidFill>
                  <a:prstClr val="black"/>
                </a:solidFill>
              </a:rPr>
              <a:t>referred </a:t>
            </a:r>
            <a:r>
              <a:rPr lang="en-US" sz="2400" dirty="0">
                <a:solidFill>
                  <a:prstClr val="black"/>
                </a:solidFill>
              </a:rPr>
              <a:t>for </a:t>
            </a:r>
            <a:r>
              <a:rPr lang="en-US" sz="2400" dirty="0" smtClean="0">
                <a:solidFill>
                  <a:prstClr val="black"/>
                </a:solidFill>
              </a:rPr>
              <a:t>treatment provided)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</a:rPr>
              <a:t>Growing </a:t>
            </a:r>
            <a:r>
              <a:rPr lang="en-US" sz="2400" b="1" dirty="0">
                <a:solidFill>
                  <a:prstClr val="black"/>
                </a:solidFill>
              </a:rPr>
              <a:t>advocacy for victims </a:t>
            </a:r>
            <a:r>
              <a:rPr lang="en-US" sz="2400" dirty="0">
                <a:solidFill>
                  <a:prstClr val="black"/>
                </a:solidFill>
              </a:rPr>
              <a:t>from organized groups of those who had been abused; included priests who had been </a:t>
            </a:r>
            <a:r>
              <a:rPr lang="en-US" sz="2400" dirty="0" smtClean="0">
                <a:solidFill>
                  <a:prstClr val="black"/>
                </a:solidFill>
              </a:rPr>
              <a:t>abused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Most </a:t>
            </a:r>
            <a:r>
              <a:rPr lang="en-US" sz="2400" dirty="0">
                <a:solidFill>
                  <a:prstClr val="black"/>
                </a:solidFill>
              </a:rPr>
              <a:t>dioceses had </a:t>
            </a:r>
            <a:r>
              <a:rPr lang="en-US" sz="2400" b="1" dirty="0">
                <a:solidFill>
                  <a:prstClr val="black"/>
                </a:solidFill>
              </a:rPr>
              <a:t>codified the Five Principles </a:t>
            </a:r>
            <a:r>
              <a:rPr lang="en-US" sz="2400" dirty="0">
                <a:solidFill>
                  <a:prstClr val="black"/>
                </a:solidFill>
              </a:rPr>
              <a:t>by </a:t>
            </a:r>
            <a:r>
              <a:rPr lang="en-US" sz="2400" dirty="0" smtClean="0">
                <a:solidFill>
                  <a:prstClr val="black"/>
                </a:solidFill>
              </a:rPr>
              <a:t>mid-1990s; about 50</a:t>
            </a:r>
            <a:r>
              <a:rPr lang="en-US" sz="2400" dirty="0">
                <a:solidFill>
                  <a:prstClr val="black"/>
                </a:solidFill>
              </a:rPr>
              <a:t>% had review </a:t>
            </a:r>
            <a:r>
              <a:rPr lang="en-US" sz="2400" dirty="0" smtClean="0">
                <a:solidFill>
                  <a:prstClr val="black"/>
                </a:solidFill>
              </a:rPr>
              <a:t>boards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19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034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886200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Background and Responses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to Sexual Abuse of Minors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by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Catholic Priests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in the United States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351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304800" y="152401"/>
            <a:ext cx="8610600" cy="60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“Five Principles” Adopted by the Bishops’ Conference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idx="1"/>
          </p:nvPr>
        </p:nvSpPr>
        <p:spPr>
          <a:xfrm>
            <a:off x="339725" y="990600"/>
            <a:ext cx="8461375" cy="54102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sz="2400" b="1" dirty="0" smtClean="0"/>
              <a:t>“Five Principles” to Guide the Response of Bishops  (1992)</a:t>
            </a:r>
          </a:p>
          <a:p>
            <a:pPr>
              <a:buFontTx/>
              <a:buNone/>
            </a:pPr>
            <a:endParaRPr lang="en-US" sz="800" dirty="0" smtClean="0"/>
          </a:p>
          <a:p>
            <a:pPr marL="457200" indent="-457200">
              <a:buFontTx/>
              <a:buNone/>
            </a:pPr>
            <a:r>
              <a:rPr lang="en-US" sz="2200" dirty="0" smtClean="0"/>
              <a:t>(1)	Respond </a:t>
            </a:r>
            <a:r>
              <a:rPr lang="en-US" sz="2200" dirty="0"/>
              <a:t>promptly to all allegations of abuse where there is reasonable belief that abuse has occurred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2)	If </a:t>
            </a:r>
            <a:r>
              <a:rPr lang="en-US" sz="2200" dirty="0"/>
              <a:t>such an allegation is supported by sufficient evidence, relieve the alleged offender promptly of his ministerial duties and refer him for appropriate medical evaluation and intervention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3)	Comply </a:t>
            </a:r>
            <a:r>
              <a:rPr lang="en-US" sz="2200" dirty="0"/>
              <a:t>with the obligations of civil law regarding reporting of the incident and cooperating with the investigation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4)	Reach </a:t>
            </a:r>
            <a:r>
              <a:rPr lang="en-US" sz="2200" dirty="0"/>
              <a:t>out to the victims and their families and communicate sincere commitment to their spiritual and emotional well-being; </a:t>
            </a:r>
            <a:r>
              <a:rPr lang="en-US" sz="2200" dirty="0" smtClean="0"/>
              <a:t>and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5)	Within </a:t>
            </a:r>
            <a:r>
              <a:rPr lang="en-US" sz="2200" dirty="0"/>
              <a:t>the confines of respect for privacy of the individuals involved, deal as openly as possible with the members of the </a:t>
            </a:r>
            <a:r>
              <a:rPr lang="en-US" sz="2200" dirty="0" smtClean="0"/>
              <a:t>community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prstClr val="black">
                    <a:tint val="75000"/>
                  </a:prstClr>
                </a:solidFill>
              </a:rPr>
              <a:t>A</a:t>
            </a:r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-</a:t>
            </a:r>
            <a:fld id="{007900BF-05E7-4F3B-8140-FE4A01E897F6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/>
              <a:t>Problems with the </a:t>
            </a:r>
            <a:r>
              <a:rPr lang="en-US" sz="3600" b="1" dirty="0" smtClean="0"/>
              <a:t>Implementation</a:t>
            </a:r>
            <a:br>
              <a:rPr lang="en-US" sz="3600" b="1" dirty="0" smtClean="0"/>
            </a:br>
            <a:r>
              <a:rPr lang="en-US" sz="3600" b="1" dirty="0" smtClean="0"/>
              <a:t>of </a:t>
            </a:r>
            <a:r>
              <a:rPr lang="en-US" sz="3600" b="1" dirty="0"/>
              <a:t>the Five Principles, 1990 - 2002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038600" cy="4525963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/>
              <a:t>Diocesan leaders in many instances failed to meet with victims </a:t>
            </a:r>
            <a:r>
              <a:rPr lang="en-US" dirty="0" smtClean="0"/>
              <a:t>directly</a:t>
            </a:r>
            <a:endParaRPr lang="en-US" sz="800" dirty="0" smtClean="0"/>
          </a:p>
          <a:p>
            <a:pPr marL="0" indent="0">
              <a:buNone/>
            </a:pPr>
            <a:endParaRPr lang="en-US" sz="900" dirty="0"/>
          </a:p>
          <a:p>
            <a:r>
              <a:rPr lang="en-US" dirty="0" smtClean="0"/>
              <a:t>Reports </a:t>
            </a:r>
            <a:r>
              <a:rPr lang="en-US" dirty="0"/>
              <a:t>from family members did not result in any follow-up from the </a:t>
            </a:r>
            <a:r>
              <a:rPr lang="en-US" dirty="0" smtClean="0"/>
              <a:t>diocese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 smtClean="0"/>
              <a:t>Priests </a:t>
            </a:r>
            <a:r>
              <a:rPr lang="en-US" dirty="0"/>
              <a:t>were sent for treatment, then returned to service; parishes were not notified of the history of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038600" cy="4525963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took place with </a:t>
            </a:r>
            <a:r>
              <a:rPr lang="en-US" dirty="0"/>
              <a:t>civil authorities only in the most severe cases of repeated abuse</a:t>
            </a:r>
          </a:p>
          <a:p>
            <a:r>
              <a:rPr lang="en-US" dirty="0" smtClean="0"/>
              <a:t>Diocesan </a:t>
            </a:r>
            <a:r>
              <a:rPr lang="en-US" dirty="0"/>
              <a:t>leaders </a:t>
            </a:r>
            <a:r>
              <a:rPr lang="en-US" dirty="0" smtClean="0"/>
              <a:t>who gave </a:t>
            </a:r>
            <a:r>
              <a:rPr lang="en-US" dirty="0"/>
              <a:t>testimony under oath in civil cases denied the substance of the Five Principles</a:t>
            </a:r>
          </a:p>
          <a:p>
            <a:r>
              <a:rPr lang="en-US" dirty="0" smtClean="0"/>
              <a:t>Focus was on outcomes for priests, but lacked recognition </a:t>
            </a:r>
            <a:r>
              <a:rPr lang="en-US" dirty="0"/>
              <a:t>of responsibility for harm to </a:t>
            </a:r>
            <a:r>
              <a:rPr lang="en-US" dirty="0" smtClean="0"/>
              <a:t>victims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21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3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Diocesan Practices Changed Slowly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Diocesan failures </a:t>
            </a:r>
            <a:r>
              <a:rPr lang="en-US" dirty="0" smtClean="0"/>
              <a:t>during </a:t>
            </a:r>
            <a:r>
              <a:rPr lang="en-US" dirty="0"/>
              <a:t>the pre-2002 period </a:t>
            </a:r>
            <a:r>
              <a:rPr lang="en-US" dirty="0" smtClean="0"/>
              <a:t>anticipated </a:t>
            </a:r>
            <a:r>
              <a:rPr lang="en-US" dirty="0"/>
              <a:t>(</a:t>
            </a:r>
            <a:r>
              <a:rPr lang="en-US" dirty="0" smtClean="0"/>
              <a:t>predicted) </a:t>
            </a:r>
            <a:r>
              <a:rPr lang="en-US" dirty="0"/>
              <a:t>the confusion and lapses of the post-2002 period</a:t>
            </a:r>
          </a:p>
          <a:p>
            <a:r>
              <a:rPr lang="en-US" b="1" dirty="0"/>
              <a:t>Lack of full implementation </a:t>
            </a:r>
            <a:r>
              <a:rPr lang="en-US" dirty="0"/>
              <a:t>of the Five Principles in the </a:t>
            </a:r>
            <a:r>
              <a:rPr lang="en-US" dirty="0" smtClean="0"/>
              <a:t>mid-1990s led </a:t>
            </a:r>
            <a:r>
              <a:rPr lang="en-US" dirty="0"/>
              <a:t>to a reluctance to be transparent about the actions taken in response to reports of abuse</a:t>
            </a:r>
          </a:p>
          <a:p>
            <a:r>
              <a:rPr lang="en-US" b="1" dirty="0"/>
              <a:t>Lack of understanding </a:t>
            </a:r>
            <a:r>
              <a:rPr lang="en-US" dirty="0"/>
              <a:t>of the timing of abuse incidents (in the 1960s </a:t>
            </a:r>
            <a:r>
              <a:rPr lang="en-US" dirty="0" smtClean="0"/>
              <a:t>and </a:t>
            </a:r>
            <a:r>
              <a:rPr lang="en-US" dirty="0"/>
              <a:t>1970s) and reports of abuse (in the 1990s) </a:t>
            </a:r>
            <a:r>
              <a:rPr lang="en-US" dirty="0" smtClean="0"/>
              <a:t>complicated </a:t>
            </a:r>
            <a:r>
              <a:rPr lang="en-US" dirty="0"/>
              <a:t>diocesan explanations</a:t>
            </a:r>
          </a:p>
          <a:p>
            <a:r>
              <a:rPr lang="en-US" b="1" dirty="0"/>
              <a:t>Understanding of the harm </a:t>
            </a:r>
            <a:r>
              <a:rPr lang="en-US" dirty="0"/>
              <a:t>of abuse has come slowly</a:t>
            </a:r>
          </a:p>
          <a:p>
            <a:r>
              <a:rPr lang="en-US" b="1" dirty="0"/>
              <a:t>Change in practices </a:t>
            </a:r>
            <a:r>
              <a:rPr lang="en-US" dirty="0"/>
              <a:t>has come slowly; delay was pronounced in  large and influential dioceses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A-</a:t>
            </a:r>
            <a:fld id="{DB37EB8E-0F4F-491C-9BEA-E7F2FC979D2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Understanding of Sexual Abuse</a:t>
            </a:r>
            <a:br>
              <a:rPr lang="en-US" sz="4000" b="1" dirty="0" smtClean="0"/>
            </a:br>
            <a:r>
              <a:rPr lang="en-US" sz="4000" b="1" dirty="0" smtClean="0"/>
              <a:t>by Church Leaders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754563"/>
          </a:xfrm>
        </p:spPr>
        <p:txBody>
          <a:bodyPr>
            <a:normAutofit fontScale="92500" lnSpcReduction="10000"/>
          </a:bodyPr>
          <a:lstStyle/>
          <a:p>
            <a:pPr marL="457200" lvl="0" indent="-457200"/>
            <a:r>
              <a:rPr lang="en-US" b="1" dirty="0" smtClean="0"/>
              <a:t>By 1985 bishops </a:t>
            </a:r>
            <a:r>
              <a:rPr lang="en-US" dirty="0" smtClean="0"/>
              <a:t>knew that sexual abuse of minors by priests was a problem, but they </a:t>
            </a:r>
            <a:r>
              <a:rPr lang="en-US" b="1" dirty="0" smtClean="0"/>
              <a:t>did not understand the scope </a:t>
            </a:r>
            <a:r>
              <a:rPr lang="en-US" dirty="0" smtClean="0"/>
              <a:t>of it nor the impact on victims; 810 cases had been reported to dioceses by 1985, so the problem did not appear to be as widespread and sizeable as it was</a:t>
            </a:r>
          </a:p>
          <a:p>
            <a:pPr marL="457200" lvl="0" indent="-457200"/>
            <a:endParaRPr lang="en-US" sz="800" dirty="0" smtClean="0"/>
          </a:p>
          <a:p>
            <a:pPr marL="457200" indent="-45720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vast majority of cases were reported after 1995</a:t>
            </a:r>
            <a:r>
              <a:rPr lang="en-US" dirty="0" smtClean="0"/>
              <a:t>, and a third in the year 2002 alone; only after 2002 did most bishops become fully aware of the scale and scope of the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23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45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38200"/>
          </a:xfr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800" b="1" dirty="0" smtClean="0"/>
              <a:t>Ongoing Concerns about Sexual Abuse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458200" cy="2514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Potential rise in abuse may be related to pornography, which is a </a:t>
            </a:r>
            <a:r>
              <a:rPr lang="en-US" sz="2900" dirty="0"/>
              <a:t>potential predictor of </a:t>
            </a:r>
            <a:r>
              <a:rPr lang="en-US" sz="2900" dirty="0" smtClean="0"/>
              <a:t>abuse; it is done </a:t>
            </a:r>
            <a:r>
              <a:rPr lang="en-US" sz="2900" dirty="0"/>
              <a:t>in privacy and more difficult to </a:t>
            </a:r>
            <a:r>
              <a:rPr lang="en-US" sz="2900" dirty="0" smtClean="0"/>
              <a:t>identify</a:t>
            </a:r>
          </a:p>
          <a:p>
            <a:r>
              <a:rPr lang="en-US" sz="2900" dirty="0" smtClean="0"/>
              <a:t> Objectification of the person, such as use of children in pornographic materials, is not victimless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24</a:t>
            </a:fld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1005840" y="13716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Sexual abuse is a dynamic issue, an ongoing </a:t>
            </a:r>
            <a:r>
              <a:rPr lang="en-US" sz="3000" dirty="0" smtClean="0"/>
              <a:t>problem; the harm of even one case is not to be underestimated 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38480" y="2971800"/>
            <a:ext cx="8229600" cy="800219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r>
              <a:rPr lang="en-US" sz="3000" b="1" dirty="0" smtClean="0"/>
              <a:t>“The </a:t>
            </a:r>
            <a:r>
              <a:rPr lang="en-US" sz="3000" b="1" dirty="0"/>
              <a:t>problem of sexual abuse has not been fixed</a:t>
            </a:r>
            <a:r>
              <a:rPr lang="en-US" sz="3000" b="1" dirty="0" smtClean="0"/>
              <a:t>”</a:t>
            </a:r>
          </a:p>
          <a:p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01169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Summary of Background and Responses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754563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i="1" dirty="0" smtClean="0"/>
              <a:t>Causes and Contexts </a:t>
            </a:r>
            <a:r>
              <a:rPr lang="en-US" dirty="0" smtClean="0"/>
              <a:t>Methodology</a:t>
            </a:r>
          </a:p>
          <a:p>
            <a:pPr marL="457200" lvl="0" indent="-457200"/>
            <a:r>
              <a:rPr lang="en-US" dirty="0" smtClean="0"/>
              <a:t>Timeframes and Historical Changes in Abuse</a:t>
            </a:r>
          </a:p>
          <a:p>
            <a:pPr marL="457200" lvl="0" indent="-457200"/>
            <a:r>
              <a:rPr lang="en-US" dirty="0" smtClean="0"/>
              <a:t>Seminary Formation</a:t>
            </a:r>
          </a:p>
          <a:p>
            <a:pPr marL="457200" lvl="0" indent="-457200"/>
            <a:r>
              <a:rPr lang="en-US" dirty="0" smtClean="0"/>
              <a:t>Reports and Response to Sexual Abuse</a:t>
            </a:r>
          </a:p>
          <a:p>
            <a:pPr marL="457200" lvl="0" indent="-457200"/>
            <a:r>
              <a:rPr lang="en-US" dirty="0" smtClean="0"/>
              <a:t>Development and Implementation of 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“The Five Principles”</a:t>
            </a:r>
          </a:p>
          <a:p>
            <a:pPr marL="457200" lvl="0" indent="-457200"/>
            <a:r>
              <a:rPr lang="en-US" dirty="0" smtClean="0"/>
              <a:t>Understanding of Abuse by Church Leaders</a:t>
            </a:r>
          </a:p>
          <a:p>
            <a:pPr marL="457200" lvl="0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A-</a:t>
            </a:r>
            <a:fld id="{DB37EB8E-0F4F-491C-9BEA-E7F2FC979D2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Discussion Questions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24400"/>
          </a:xfrm>
        </p:spPr>
        <p:txBody>
          <a:bodyPr>
            <a:normAutofit fontScale="77500" lnSpcReduction="20000"/>
          </a:bodyPr>
          <a:lstStyle/>
          <a:p>
            <a:pPr marL="457200" lvl="0" indent="-457200"/>
            <a:r>
              <a:rPr lang="en-US" sz="3300" dirty="0" smtClean="0"/>
              <a:t>What reflections do you have on your own experience of this time period?</a:t>
            </a:r>
          </a:p>
          <a:p>
            <a:pPr marL="457200" lvl="0" indent="-457200"/>
            <a:r>
              <a:rPr lang="en-US" sz="3300" dirty="0" smtClean="0"/>
              <a:t>What lessons can be learned from the changes in patterns of abuse over time?</a:t>
            </a:r>
          </a:p>
          <a:p>
            <a:pPr marL="457200" lvl="0" indent="-457200"/>
            <a:r>
              <a:rPr lang="en-US" sz="3300" dirty="0" smtClean="0"/>
              <a:t>How can the implementation of “The Five Principles” by dioceses be improved?</a:t>
            </a:r>
          </a:p>
          <a:p>
            <a:pPr marL="457200" lvl="0" indent="-457200"/>
            <a:r>
              <a:rPr lang="en-US" sz="3300" dirty="0" smtClean="0"/>
              <a:t>What are some of the major concerns about the understanding of sexual abuse?</a:t>
            </a:r>
          </a:p>
          <a:p>
            <a:pPr marL="457200" lvl="0" indent="-457200"/>
            <a:r>
              <a:rPr lang="en-US" sz="3300" dirty="0" smtClean="0"/>
              <a:t>How can the response by those who must be accountable </a:t>
            </a:r>
            <a:r>
              <a:rPr lang="en-US" sz="3300" dirty="0"/>
              <a:t>for </a:t>
            </a:r>
            <a:r>
              <a:rPr lang="en-US" sz="3300" dirty="0" smtClean="0"/>
              <a:t>preventing sexual abuse be improved?</a:t>
            </a:r>
          </a:p>
          <a:p>
            <a:pPr marL="0" lvl="0" indent="0">
              <a:buNone/>
            </a:pPr>
            <a:endParaRPr lang="en-US" sz="2100" dirty="0" smtClean="0"/>
          </a:p>
          <a:p>
            <a:pPr marL="0" lvl="0" indent="0">
              <a:buNone/>
            </a:pPr>
            <a:r>
              <a:rPr lang="en-US" dirty="0" smtClean="0"/>
              <a:t>Link to USCCB –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www.usccb.org/issues-and-action/child-and-youth-protection/charter.cfm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26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746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7825740" y="6397506"/>
            <a:ext cx="82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A-27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3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dirty="0" smtClean="0"/>
              <a:t>The </a:t>
            </a:r>
            <a:r>
              <a:rPr lang="en-US" sz="2000" dirty="0"/>
              <a:t>two reports are based on data supplied by 97 percent of </a:t>
            </a:r>
            <a:r>
              <a:rPr lang="en-US" sz="2000" dirty="0" smtClean="0"/>
              <a:t>U.S. archdioceses </a:t>
            </a:r>
            <a:r>
              <a:rPr lang="en-US" sz="2000" dirty="0"/>
              <a:t>and dioceses on all clergy accused of sexual </a:t>
            </a:r>
            <a:r>
              <a:rPr lang="en-US" sz="2000" dirty="0" smtClean="0"/>
              <a:t>abuse </a:t>
            </a:r>
            <a:r>
              <a:rPr lang="en-US" sz="2000" dirty="0"/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1553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Causes and Context -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000" dirty="0" smtClean="0"/>
              <a:t>Analysis </a:t>
            </a:r>
            <a:r>
              <a:rPr lang="en-US" sz="3000" dirty="0"/>
              <a:t>of </a:t>
            </a:r>
            <a:r>
              <a:rPr lang="en-US" sz="3000" b="1" dirty="0"/>
              <a:t>clinical data </a:t>
            </a:r>
            <a:r>
              <a:rPr lang="en-US" sz="3000" dirty="0"/>
              <a:t>from the files </a:t>
            </a:r>
            <a:r>
              <a:rPr lang="en-US" sz="3000" b="1" dirty="0"/>
              <a:t>from three treatment centers</a:t>
            </a:r>
            <a:r>
              <a:rPr lang="en-US" sz="3000" dirty="0"/>
              <a:t>, including information about priests who abused minors as well as those being treated for other behavioral problems (individual/psychological analysis</a:t>
            </a:r>
            <a:r>
              <a:rPr lang="en-US" sz="3000" dirty="0" smtClean="0"/>
              <a:t>)</a:t>
            </a:r>
          </a:p>
          <a:p>
            <a:pPr marL="0" lvl="1" indent="0">
              <a:buNone/>
            </a:pPr>
            <a:endParaRPr lang="en-US" sz="1200" dirty="0"/>
          </a:p>
          <a:p>
            <a:pPr marL="457200" indent="-457200"/>
            <a:r>
              <a:rPr lang="en-US" sz="3000" dirty="0" smtClean="0"/>
              <a:t>Analysis </a:t>
            </a:r>
            <a:r>
              <a:rPr lang="en-US" sz="3000" dirty="0"/>
              <a:t>of </a:t>
            </a:r>
            <a:r>
              <a:rPr lang="en-US" sz="3000" b="1" dirty="0"/>
              <a:t>seminary attendance</a:t>
            </a:r>
            <a:r>
              <a:rPr lang="en-US" sz="3000" dirty="0"/>
              <a:t>, history and the development of a </a:t>
            </a:r>
            <a:r>
              <a:rPr lang="en-US" sz="3000" b="1" dirty="0"/>
              <a:t>human formation </a:t>
            </a:r>
            <a:r>
              <a:rPr lang="en-US" sz="3000" dirty="0"/>
              <a:t>curriculum, as well as </a:t>
            </a:r>
            <a:r>
              <a:rPr lang="en-US" sz="3000" b="1" dirty="0"/>
              <a:t>information from seminary leaders </a:t>
            </a:r>
            <a:r>
              <a:rPr lang="en-US" sz="3000" dirty="0"/>
              <a:t>(seminary analysis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endParaRPr lang="en-US" sz="1200" dirty="0" smtClean="0"/>
          </a:p>
          <a:p>
            <a:pPr marL="457200" indent="-457200"/>
            <a:endParaRPr lang="en-US" sz="30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435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Methodology, 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000" dirty="0" smtClean="0"/>
              <a:t>Interview </a:t>
            </a:r>
            <a:r>
              <a:rPr lang="en-US" sz="3000" dirty="0"/>
              <a:t>and primary </a:t>
            </a:r>
            <a:r>
              <a:rPr lang="en-US" sz="3000" b="1" dirty="0"/>
              <a:t>data </a:t>
            </a:r>
            <a:r>
              <a:rPr lang="en-US" sz="3000" dirty="0"/>
              <a:t>from</a:t>
            </a:r>
            <a:r>
              <a:rPr lang="en-US" sz="3000" b="1" dirty="0"/>
              <a:t> </a:t>
            </a:r>
            <a:r>
              <a:rPr lang="en-US" sz="3000" dirty="0"/>
              <a:t>the 1971 Loyola University </a:t>
            </a:r>
            <a:r>
              <a:rPr lang="en-US" sz="3000" b="1" dirty="0"/>
              <a:t>study of the psychology of American Catholic priests</a:t>
            </a:r>
            <a:r>
              <a:rPr lang="en-US" sz="3000" dirty="0"/>
              <a:t> (baseline study of priests at the peak of the abuse crisis</a:t>
            </a:r>
            <a:r>
              <a:rPr lang="en-US" sz="3000" dirty="0" smtClean="0"/>
              <a:t>)</a:t>
            </a:r>
          </a:p>
          <a:p>
            <a:pPr marL="0" lvl="1" indent="0">
              <a:buNone/>
            </a:pPr>
            <a:endParaRPr lang="en-US" sz="1200" dirty="0"/>
          </a:p>
          <a:p>
            <a:pPr marL="457200" lvl="1" indent="-457200">
              <a:spcBef>
                <a:spcPct val="40000"/>
              </a:spcBef>
              <a:buFontTx/>
              <a:buChar char="•"/>
            </a:pPr>
            <a:r>
              <a:rPr lang="en-US" sz="3000" b="1" dirty="0">
                <a:solidFill>
                  <a:prstClr val="black"/>
                </a:solidFill>
              </a:rPr>
              <a:t>Surveys of survivors, victim assistance coordinators </a:t>
            </a:r>
            <a:r>
              <a:rPr lang="en-US" sz="3000" dirty="0">
                <a:solidFill>
                  <a:prstClr val="black"/>
                </a:solidFill>
              </a:rPr>
              <a:t>and clinical files about the onset, persistence and desistance of abuse behavior (victim and situational analysis)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23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Methodology, 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spcBef>
                <a:spcPct val="40000"/>
              </a:spcBef>
              <a:buFontTx/>
              <a:buChar char="•"/>
            </a:pPr>
            <a:r>
              <a:rPr lang="en-US" sz="3000" b="1" dirty="0" smtClean="0"/>
              <a:t>Surveys </a:t>
            </a:r>
            <a:r>
              <a:rPr lang="en-US" sz="3000" b="1" dirty="0"/>
              <a:t>of bishops, priests and other diocesan leaders</a:t>
            </a:r>
            <a:r>
              <a:rPr lang="en-US" sz="3000" dirty="0"/>
              <a:t> about the policies that were put in place after 1985 (leadership analysis</a:t>
            </a:r>
            <a:r>
              <a:rPr lang="en-US" sz="3000" dirty="0" smtClean="0"/>
              <a:t>)</a:t>
            </a:r>
          </a:p>
          <a:p>
            <a:pPr marL="0" lvl="1" indent="0">
              <a:lnSpc>
                <a:spcPct val="100000"/>
              </a:lnSpc>
              <a:spcBef>
                <a:spcPct val="40000"/>
              </a:spcBef>
              <a:buNone/>
            </a:pPr>
            <a:endParaRPr lang="en-US" sz="1200" dirty="0"/>
          </a:p>
          <a:p>
            <a:pPr marL="457200" lvl="0" indent="-457200"/>
            <a:r>
              <a:rPr lang="en-US" sz="3000" b="1" dirty="0">
                <a:solidFill>
                  <a:prstClr val="black"/>
                </a:solidFill>
              </a:rPr>
              <a:t>Surveys of and interviews with inactive priests with allegations of abuse</a:t>
            </a:r>
            <a:r>
              <a:rPr lang="en-US" sz="3000" dirty="0">
                <a:solidFill>
                  <a:prstClr val="black"/>
                </a:solidFill>
              </a:rPr>
              <a:t>, and a comparison </a:t>
            </a:r>
            <a:r>
              <a:rPr lang="en-US" sz="3000" b="1" dirty="0">
                <a:solidFill>
                  <a:prstClr val="black"/>
                </a:solidFill>
              </a:rPr>
              <a:t>sample of priests in active parish ministry who had not been accused </a:t>
            </a:r>
            <a:r>
              <a:rPr lang="en-US" sz="3000" dirty="0">
                <a:solidFill>
                  <a:prstClr val="black"/>
                </a:solidFill>
              </a:rPr>
              <a:t>(identity and behavior survey)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903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Timeframes of First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49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000" dirty="0" smtClean="0"/>
          </a:p>
          <a:p>
            <a:pPr lvl="0"/>
            <a:r>
              <a:rPr lang="en-US" dirty="0" smtClean="0"/>
              <a:t>Most </a:t>
            </a:r>
            <a:r>
              <a:rPr lang="en-US" dirty="0"/>
              <a:t>priest abusers were </a:t>
            </a:r>
            <a:r>
              <a:rPr lang="en-US" b="1" dirty="0"/>
              <a:t>in seminary before the 1960s</a:t>
            </a:r>
            <a:r>
              <a:rPr lang="en-US" dirty="0"/>
              <a:t>, but </a:t>
            </a:r>
            <a:r>
              <a:rPr lang="en-US" b="1" dirty="0"/>
              <a:t>offended after the </a:t>
            </a:r>
            <a:r>
              <a:rPr lang="en-US" b="1" dirty="0" smtClean="0"/>
              <a:t>1960s</a:t>
            </a:r>
          </a:p>
          <a:p>
            <a:pPr marL="0" lvl="0" indent="0">
              <a:buNone/>
            </a:pPr>
            <a:endParaRPr lang="en-US" sz="1600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mong priests </a:t>
            </a:r>
            <a:r>
              <a:rPr lang="en-US" dirty="0"/>
              <a:t>who engaged in abusive </a:t>
            </a:r>
            <a:r>
              <a:rPr lang="en-US" dirty="0" smtClean="0"/>
              <a:t>behavior, </a:t>
            </a:r>
            <a:r>
              <a:rPr lang="en-US" dirty="0"/>
              <a:t>the more recently </a:t>
            </a:r>
            <a:r>
              <a:rPr lang="en-US" dirty="0" smtClean="0"/>
              <a:t>they were ordained the </a:t>
            </a:r>
            <a:r>
              <a:rPr lang="en-US" b="1" dirty="0" smtClean="0"/>
              <a:t>more </a:t>
            </a:r>
            <a:r>
              <a:rPr lang="en-US" b="1" dirty="0"/>
              <a:t>quickly after </a:t>
            </a:r>
            <a:r>
              <a:rPr lang="en-US" b="1" dirty="0" smtClean="0"/>
              <a:t>ordination</a:t>
            </a:r>
            <a:r>
              <a:rPr lang="en-US" dirty="0" smtClean="0"/>
              <a:t> did they abuse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406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445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Historical Changes in Abusers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519"/>
            <a:ext cx="8305800" cy="4602163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u="sng" dirty="0" smtClean="0"/>
              <a:t>Year of</a:t>
            </a:r>
            <a:r>
              <a:rPr lang="en-US" sz="2800" dirty="0" smtClean="0"/>
              <a:t>          </a:t>
            </a:r>
            <a:r>
              <a:rPr lang="en-US" sz="2800" u="sng" dirty="0" smtClean="0"/>
              <a:t>% of All</a:t>
            </a:r>
            <a:r>
              <a:rPr lang="en-US" sz="2800" dirty="0" smtClean="0"/>
              <a:t>  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u="sng" dirty="0" smtClean="0"/>
              <a:t>Average Age</a:t>
            </a:r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sz="2800" u="sng" dirty="0" smtClean="0"/>
              <a:t>Average Time</a:t>
            </a:r>
            <a:endParaRPr lang="en-US" sz="2800" u="sng" dirty="0"/>
          </a:p>
          <a:p>
            <a:pPr marL="0" indent="0">
              <a:buNone/>
            </a:pPr>
            <a:r>
              <a:rPr lang="en-US" sz="2800" u="sng" dirty="0"/>
              <a:t>Ordination</a:t>
            </a:r>
            <a:r>
              <a:rPr lang="en-US" sz="2800" dirty="0"/>
              <a:t>	  </a:t>
            </a:r>
            <a:r>
              <a:rPr lang="en-US" sz="2800" u="sng" dirty="0" smtClean="0"/>
              <a:t>Abusers</a:t>
            </a:r>
            <a:r>
              <a:rPr lang="en-US" sz="2800" dirty="0" smtClean="0"/>
              <a:t>     </a:t>
            </a:r>
            <a:r>
              <a:rPr lang="en-US" sz="2800" u="sng" dirty="0" smtClean="0"/>
              <a:t>at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</a:t>
            </a:r>
            <a:r>
              <a:rPr lang="en-US" sz="2800" u="sng" dirty="0"/>
              <a:t>Incident</a:t>
            </a:r>
            <a:r>
              <a:rPr lang="en-US" sz="2800" dirty="0"/>
              <a:t>    </a:t>
            </a:r>
            <a:r>
              <a:rPr lang="en-US" sz="2800" dirty="0" smtClean="0"/>
              <a:t>  </a:t>
            </a:r>
            <a:r>
              <a:rPr lang="en-US" sz="2800" u="sng" dirty="0" smtClean="0"/>
              <a:t>to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Abuse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 	      </a:t>
            </a:r>
          </a:p>
          <a:p>
            <a:pPr marL="0" indent="0">
              <a:buNone/>
            </a:pPr>
            <a:r>
              <a:rPr lang="en-US" sz="2800" dirty="0" smtClean="0"/>
              <a:t>1940s		    40</a:t>
            </a:r>
            <a:r>
              <a:rPr lang="en-US" sz="2800" dirty="0"/>
              <a:t>%</a:t>
            </a:r>
            <a:r>
              <a:rPr lang="en-US" sz="2800" dirty="0" smtClean="0"/>
              <a:t>    	        44	</a:t>
            </a:r>
            <a:r>
              <a:rPr lang="en-US" sz="2800" dirty="0"/>
              <a:t> </a:t>
            </a:r>
            <a:r>
              <a:rPr lang="en-US" sz="2800" dirty="0" smtClean="0"/>
              <a:t>         17 years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1950s	    	    	       	        39        </a:t>
            </a:r>
            <a:r>
              <a:rPr lang="en-US" dirty="0" smtClean="0"/>
              <a:t>	</a:t>
            </a:r>
            <a:r>
              <a:rPr lang="en-US" sz="2800" dirty="0" smtClean="0"/>
              <a:t>          12 years	</a:t>
            </a:r>
          </a:p>
          <a:p>
            <a:pPr marL="0" indent="0">
              <a:buNone/>
            </a:pPr>
            <a:r>
              <a:rPr lang="en-US" sz="2800" dirty="0" smtClean="0"/>
              <a:t>1960s		    25%	        35	            8 years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1970s		    20%	        33		 5 years</a:t>
            </a:r>
          </a:p>
          <a:p>
            <a:pPr marL="0" indent="0">
              <a:buNone/>
            </a:pPr>
            <a:r>
              <a:rPr lang="en-US" sz="2800" dirty="0" smtClean="0"/>
              <a:t>1980s		    10%	        35		 3 years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Left Brace 3"/>
          <p:cNvSpPr/>
          <p:nvPr/>
        </p:nvSpPr>
        <p:spPr>
          <a:xfrm rot="10800000">
            <a:off x="1841092" y="3200400"/>
            <a:ext cx="537972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219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" y="76200"/>
            <a:ext cx="8382000" cy="685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Rise and Fall of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40" y="838200"/>
            <a:ext cx="83058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Total credible </a:t>
            </a:r>
            <a:r>
              <a:rPr lang="en-US" sz="2000" dirty="0" smtClean="0"/>
              <a:t>accusations in which the date of abuse is known through </a:t>
            </a:r>
            <a:r>
              <a:rPr lang="en-US" sz="2000" dirty="0" smtClean="0"/>
              <a:t>2010 is </a:t>
            </a:r>
            <a:r>
              <a:rPr lang="en-US" sz="2000" dirty="0" smtClean="0"/>
              <a:t>14,041 </a:t>
            </a:r>
            <a:r>
              <a:rPr lang="en-US" sz="2000" dirty="0" smtClean="0"/>
              <a:t>(</a:t>
            </a:r>
            <a:r>
              <a:rPr lang="en-US" sz="2000" b="1" dirty="0" smtClean="0"/>
              <a:t>14,598 </a:t>
            </a:r>
            <a:r>
              <a:rPr lang="en-US" sz="2000" b="1" dirty="0" smtClean="0"/>
              <a:t>by </a:t>
            </a:r>
            <a:r>
              <a:rPr lang="en-US" sz="2000" b="1" dirty="0" smtClean="0"/>
              <a:t>2011)</a:t>
            </a:r>
            <a:r>
              <a:rPr lang="en-US" sz="2000" dirty="0" smtClean="0"/>
              <a:t>; (the </a:t>
            </a:r>
            <a:r>
              <a:rPr lang="en-US" sz="2000" dirty="0"/>
              <a:t>year of abuse was unknown in 37 </a:t>
            </a:r>
            <a:r>
              <a:rPr lang="en-US" sz="2000" dirty="0" smtClean="0"/>
              <a:t>cases of </a:t>
            </a:r>
            <a:r>
              <a:rPr lang="en-US" sz="2000" dirty="0" smtClean="0"/>
              <a:t>the additional </a:t>
            </a:r>
            <a:r>
              <a:rPr lang="en-US" sz="2000" dirty="0" smtClean="0"/>
              <a:t>594 in 2011).* In the 2011 report, 23 accusations </a:t>
            </a:r>
            <a:r>
              <a:rPr lang="en-US" sz="2000" dirty="0" smtClean="0"/>
              <a:t>of abuse </a:t>
            </a:r>
            <a:r>
              <a:rPr lang="en-US" sz="2000" dirty="0" smtClean="0"/>
              <a:t>happened </a:t>
            </a:r>
            <a:r>
              <a:rPr lang="en-US" sz="2000" dirty="0" smtClean="0"/>
              <a:t>in </a:t>
            </a:r>
            <a:r>
              <a:rPr lang="en-US" sz="2000" dirty="0" smtClean="0"/>
              <a:t>that year, </a:t>
            </a:r>
            <a:r>
              <a:rPr lang="en-US" sz="2000" dirty="0" smtClean="0"/>
              <a:t>21 </a:t>
            </a:r>
            <a:r>
              <a:rPr lang="en-US" sz="2000" dirty="0"/>
              <a:t>of whom were </a:t>
            </a:r>
            <a:r>
              <a:rPr lang="en-US" sz="2000" dirty="0" smtClean="0"/>
              <a:t>made against diocesan priests and 2 against religious </a:t>
            </a:r>
            <a:r>
              <a:rPr lang="en-US" sz="2000" dirty="0" smtClean="0"/>
              <a:t>priests.</a:t>
            </a:r>
            <a:endParaRPr lang="en-US" sz="500" dirty="0"/>
          </a:p>
          <a:p>
            <a:r>
              <a:rPr lang="en-US" sz="2000" dirty="0"/>
              <a:t>A</a:t>
            </a:r>
            <a:r>
              <a:rPr lang="en-US" sz="2000" dirty="0" smtClean="0"/>
              <a:t>lthough </a:t>
            </a:r>
            <a:r>
              <a:rPr lang="en-US" sz="2000" dirty="0"/>
              <a:t>widely believed to be a significant ongoing problem, </a:t>
            </a:r>
            <a:r>
              <a:rPr lang="en-US" sz="2000" b="1" dirty="0"/>
              <a:t>most abuse occurred between 1960 and </a:t>
            </a:r>
            <a:r>
              <a:rPr lang="en-US" sz="2000" b="1" dirty="0" smtClean="0"/>
              <a:t>1984 </a:t>
            </a:r>
            <a:r>
              <a:rPr lang="en-US" sz="2000" b="1" dirty="0" smtClean="0"/>
              <a:t>(</a:t>
            </a:r>
            <a:r>
              <a:rPr lang="en-US" sz="2000" b="1" dirty="0" smtClean="0"/>
              <a:t>74.6</a:t>
            </a:r>
            <a:r>
              <a:rPr lang="en-US" sz="2000" b="1" dirty="0" smtClean="0"/>
              <a:t>%) 10,886 </a:t>
            </a:r>
            <a:r>
              <a:rPr lang="en-US" sz="2000" dirty="0"/>
              <a:t>known </a:t>
            </a:r>
            <a:r>
              <a:rPr lang="en-US" sz="2000" dirty="0" smtClean="0"/>
              <a:t>offenders; </a:t>
            </a:r>
            <a:r>
              <a:rPr lang="en-US" sz="2000" dirty="0"/>
              <a:t>after that year the numbers dropped substantially and remain </a:t>
            </a:r>
            <a:r>
              <a:rPr lang="en-US" sz="2000" dirty="0" smtClean="0"/>
              <a:t>low</a:t>
            </a:r>
          </a:p>
          <a:p>
            <a:r>
              <a:rPr lang="en-US" sz="2000" dirty="0" smtClean="0"/>
              <a:t>Before 1960, </a:t>
            </a:r>
            <a:r>
              <a:rPr lang="en-US" sz="2000" dirty="0"/>
              <a:t>the proportion of credible accusations of abuse </a:t>
            </a:r>
            <a:r>
              <a:rPr lang="en-US" sz="2000" dirty="0" smtClean="0"/>
              <a:t>was</a:t>
            </a:r>
            <a:r>
              <a:rPr lang="en-US" sz="2000" b="1" dirty="0" smtClean="0"/>
              <a:t> </a:t>
            </a:r>
            <a:r>
              <a:rPr lang="en-US" sz="2000" b="1" dirty="0" smtClean="0"/>
              <a:t>11.6% </a:t>
            </a:r>
            <a:r>
              <a:rPr lang="en-US" sz="2000" b="1" dirty="0"/>
              <a:t>(</a:t>
            </a:r>
            <a:r>
              <a:rPr lang="en-US" sz="2000" b="1" dirty="0" smtClean="0"/>
              <a:t>1,691</a:t>
            </a:r>
            <a:r>
              <a:rPr lang="en-US" sz="2000" dirty="0" smtClean="0"/>
              <a:t> </a:t>
            </a:r>
            <a:r>
              <a:rPr lang="en-US" sz="2000" dirty="0"/>
              <a:t>known offenders)</a:t>
            </a:r>
          </a:p>
          <a:p>
            <a:r>
              <a:rPr lang="en-US" sz="2000" dirty="0" smtClean="0"/>
              <a:t>From </a:t>
            </a:r>
            <a:r>
              <a:rPr lang="en-US" sz="2000" b="1" dirty="0" smtClean="0"/>
              <a:t>1985 to 1995</a:t>
            </a:r>
            <a:r>
              <a:rPr lang="en-US" sz="2000" dirty="0" smtClean="0"/>
              <a:t>, the proportion of credible accusations of abuse was </a:t>
            </a:r>
            <a:r>
              <a:rPr lang="en-US" sz="2000" b="1" dirty="0"/>
              <a:t> </a:t>
            </a:r>
            <a:r>
              <a:rPr lang="en-US" sz="2000" b="1" dirty="0" smtClean="0"/>
              <a:t>10.3% </a:t>
            </a:r>
            <a:r>
              <a:rPr lang="en-US" sz="2000" b="1" dirty="0" smtClean="0"/>
              <a:t>(1,503</a:t>
            </a:r>
            <a:r>
              <a:rPr lang="en-US" sz="2000" dirty="0" smtClean="0"/>
              <a:t> </a:t>
            </a:r>
            <a:r>
              <a:rPr lang="en-US" sz="2000" dirty="0"/>
              <a:t>known </a:t>
            </a:r>
            <a:r>
              <a:rPr lang="en-US" sz="2000" dirty="0" smtClean="0"/>
              <a:t>offenders)</a:t>
            </a:r>
          </a:p>
          <a:p>
            <a:r>
              <a:rPr lang="en-US" sz="2000" dirty="0" smtClean="0"/>
              <a:t>From </a:t>
            </a:r>
            <a:r>
              <a:rPr lang="en-US" sz="2000" b="1" dirty="0" smtClean="0"/>
              <a:t>1995 to 2011, </a:t>
            </a:r>
            <a:r>
              <a:rPr lang="en-US" sz="2000" dirty="0" smtClean="0"/>
              <a:t>the proportion </a:t>
            </a:r>
            <a:r>
              <a:rPr lang="en-US" sz="2000" dirty="0"/>
              <a:t>of credible accusations of abuse was </a:t>
            </a:r>
            <a:r>
              <a:rPr lang="en-US" sz="2000" b="1" dirty="0" smtClean="0"/>
              <a:t>3.5% </a:t>
            </a:r>
            <a:r>
              <a:rPr lang="en-US" sz="2000" b="1" dirty="0" smtClean="0"/>
              <a:t>(518 </a:t>
            </a:r>
            <a:r>
              <a:rPr lang="en-US" sz="2000" dirty="0" smtClean="0"/>
              <a:t>known offenders)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A-</a:t>
            </a:r>
            <a:fld id="{DB37EB8E-0F4F-491C-9BEA-E7F2FC979D23}" type="slidenum">
              <a:rPr lang="en-US" sz="1600" b="1" smtClean="0"/>
              <a:t>9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8117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*</a:t>
            </a:r>
            <a:r>
              <a:rPr lang="en-US" dirty="0"/>
              <a:t>For 2010 and 2011, the year of abuse is unknown in 72 of the reported </a:t>
            </a:r>
            <a:r>
              <a:rPr lang="en-US" dirty="0" smtClean="0"/>
              <a:t>cases and from </a:t>
            </a:r>
            <a:r>
              <a:rPr lang="en-US" dirty="0"/>
              <a:t>2004 to 2009, the year of abuse is unknown in </a:t>
            </a:r>
            <a:r>
              <a:rPr lang="en-US" dirty="0" smtClean="0"/>
              <a:t>256 reported cases.  These are not included in the total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>2013</Year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2013-05-10T04:00:00+00:00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B40757FE-6212-492B-9816-55CC9F4EFC22}"/>
</file>

<file path=customXml/itemProps2.xml><?xml version="1.0" encoding="utf-8"?>
<ds:datastoreItem xmlns:ds="http://schemas.openxmlformats.org/officeDocument/2006/customXml" ds:itemID="{1CD245C2-353A-4DC6-8795-4A61882A0A7D}"/>
</file>

<file path=customXml/itemProps3.xml><?xml version="1.0" encoding="utf-8"?>
<ds:datastoreItem xmlns:ds="http://schemas.openxmlformats.org/officeDocument/2006/customXml" ds:itemID="{C98DE7DD-2A1E-4E0C-8D35-2B4B786526BE}"/>
</file>

<file path=customXml/itemProps4.xml><?xml version="1.0" encoding="utf-8"?>
<ds:datastoreItem xmlns:ds="http://schemas.openxmlformats.org/officeDocument/2006/customXml" ds:itemID="{219899AD-75ED-4E47-87E9-29506196AD87}"/>
</file>

<file path=docProps/app.xml><?xml version="1.0" encoding="utf-8"?>
<Properties xmlns="http://schemas.openxmlformats.org/officeDocument/2006/extended-properties" xmlns:vt="http://schemas.openxmlformats.org/officeDocument/2006/docPropsVTypes">
  <TotalTime>5410</TotalTime>
  <Words>1840</Words>
  <Application>Microsoft Office PowerPoint</Application>
  <PresentationFormat>On-screen Show (4:3)</PresentationFormat>
  <Paragraphs>189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Background and Responses to Sexual Abuse of Minors by Catholic Priests in the United States</vt:lpstr>
      <vt:lpstr>Main Sources of Data</vt:lpstr>
      <vt:lpstr>Causes and Context - Methodology</vt:lpstr>
      <vt:lpstr>Methodology, 2</vt:lpstr>
      <vt:lpstr>Methodology, 3</vt:lpstr>
      <vt:lpstr>Timeframes of First Abuse</vt:lpstr>
      <vt:lpstr>Historical Changes in Abusers</vt:lpstr>
      <vt:lpstr>The Rise and Fall of Abuse</vt:lpstr>
      <vt:lpstr>National Patterns of Social Change</vt:lpstr>
      <vt:lpstr>Distribution of Abuse – Incidence (Count of abuse incidents, JJC &amp; CARA, 1950-2002, 2004-2008)</vt:lpstr>
      <vt:lpstr>Priests Who Have Allegations of Sexual Abuse against Them</vt:lpstr>
      <vt:lpstr>Decline in Incidence</vt:lpstr>
      <vt:lpstr>Mainstream Seminary Formation</vt:lpstr>
      <vt:lpstr>Sexual Abuse and Civil Authorities</vt:lpstr>
      <vt:lpstr>National Patterns of Accusations: Extent of the Problem</vt:lpstr>
      <vt:lpstr> Reports and Response, mid-1990s </vt:lpstr>
      <vt:lpstr> Nature and Scope: Reports of Abuse, by Year Reported </vt:lpstr>
      <vt:lpstr> Development of the Five Principles </vt:lpstr>
      <vt:lpstr>“Five Principles” Adopted by the Bishops’ Conference</vt:lpstr>
      <vt:lpstr>Problems with the Implementation of the Five Principles, 1990 - 2002</vt:lpstr>
      <vt:lpstr> Diocesan Practices Changed Slowly </vt:lpstr>
      <vt:lpstr> Understanding of Sexual Abuse by Church Leaders </vt:lpstr>
      <vt:lpstr>Ongoing Concerns about Sexual Abuse</vt:lpstr>
      <vt:lpstr> Summary of Background and Responses </vt:lpstr>
      <vt:lpstr> Discussion Questions 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Modules</dc:title>
  <dc:creator>Windows User</dc:creator>
  <cp:lastModifiedBy>Windows User</cp:lastModifiedBy>
  <cp:revision>147</cp:revision>
  <cp:lastPrinted>2013-01-25T20:23:42Z</cp:lastPrinted>
  <dcterms:created xsi:type="dcterms:W3CDTF">2012-01-30T16:56:33Z</dcterms:created>
  <dcterms:modified xsi:type="dcterms:W3CDTF">2013-01-25T22:08:11Z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